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0"/>
  </p:notesMasterIdLst>
  <p:sldIdLst>
    <p:sldId id="256" r:id="rId2"/>
    <p:sldId id="258" r:id="rId3"/>
    <p:sldId id="257" r:id="rId4"/>
    <p:sldId id="272" r:id="rId5"/>
    <p:sldId id="260" r:id="rId6"/>
    <p:sldId id="261" r:id="rId7"/>
    <p:sldId id="280" r:id="rId8"/>
    <p:sldId id="279" r:id="rId9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FE50"/>
    <a:srgbClr val="A86ED4"/>
    <a:srgbClr val="121212"/>
    <a:srgbClr val="212121"/>
    <a:srgbClr val="DF2985"/>
    <a:srgbClr val="1ABCE2"/>
    <a:srgbClr val="FFFA8F"/>
    <a:srgbClr val="1D1D1D"/>
    <a:srgbClr val="2E1A3C"/>
    <a:srgbClr val="19FF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30" autoAdjust="0"/>
    <p:restoredTop sz="93775" autoAdjust="0"/>
  </p:normalViewPr>
  <p:slideViewPr>
    <p:cSldViewPr>
      <p:cViewPr varScale="1">
        <p:scale>
          <a:sx n="62" d="100"/>
          <a:sy n="62" d="100"/>
        </p:scale>
        <p:origin x="832" y="6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5B315E-6665-466F-9E2E-7848E0021778}" type="datetimeFigureOut">
              <a:rPr lang="ko-KR" altLang="en-US" smtClean="0"/>
              <a:t>2019-12-18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52357-44BE-4A30-8918-E73226DF8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655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755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566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245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490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십자형 60"/>
          <p:cNvSpPr>
            <a:spLocks noChangeAspect="1"/>
          </p:cNvSpPr>
          <p:nvPr userDrawn="1"/>
        </p:nvSpPr>
        <p:spPr>
          <a:xfrm>
            <a:off x="3202051" y="2061000"/>
            <a:ext cx="2739898" cy="2751950"/>
          </a:xfrm>
          <a:prstGeom prst="plus">
            <a:avLst>
              <a:gd name="adj" fmla="val 2922"/>
            </a:avLst>
          </a:prstGeom>
          <a:noFill/>
          <a:ln w="47625" cap="sq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14724" y="1990641"/>
            <a:ext cx="2120997" cy="724314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14724" y="4148999"/>
            <a:ext cx="2120997" cy="72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FREE TEMPLATE</a:t>
            </a:r>
            <a:endParaRPr lang="en-US" dirty="0"/>
          </a:p>
        </p:txBody>
      </p:sp>
      <p:sp>
        <p:nvSpPr>
          <p:cNvPr id="7" name="십자형 6"/>
          <p:cNvSpPr>
            <a:spLocks noChangeAspect="1"/>
          </p:cNvSpPr>
          <p:nvPr userDrawn="1"/>
        </p:nvSpPr>
        <p:spPr>
          <a:xfrm>
            <a:off x="2068702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십자형 7"/>
          <p:cNvSpPr>
            <a:spLocks noChangeAspect="1"/>
          </p:cNvSpPr>
          <p:nvPr userDrawn="1"/>
        </p:nvSpPr>
        <p:spPr>
          <a:xfrm>
            <a:off x="278849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십자형 8"/>
          <p:cNvSpPr>
            <a:spLocks noChangeAspect="1"/>
          </p:cNvSpPr>
          <p:nvPr userDrawn="1"/>
        </p:nvSpPr>
        <p:spPr>
          <a:xfrm>
            <a:off x="3508286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>
            <a:spLocks noChangeAspect="1"/>
          </p:cNvSpPr>
          <p:nvPr userDrawn="1"/>
        </p:nvSpPr>
        <p:spPr>
          <a:xfrm>
            <a:off x="4228077" y="157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1" name="십자형 10"/>
          <p:cNvSpPr>
            <a:spLocks noChangeAspect="1"/>
          </p:cNvSpPr>
          <p:nvPr userDrawn="1"/>
        </p:nvSpPr>
        <p:spPr>
          <a:xfrm>
            <a:off x="4947870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십자형 11"/>
          <p:cNvSpPr>
            <a:spLocks noChangeAspect="1"/>
          </p:cNvSpPr>
          <p:nvPr userDrawn="1"/>
        </p:nvSpPr>
        <p:spPr>
          <a:xfrm>
            <a:off x="5667661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십자형 12"/>
          <p:cNvSpPr>
            <a:spLocks noChangeAspect="1"/>
          </p:cNvSpPr>
          <p:nvPr userDrawn="1"/>
        </p:nvSpPr>
        <p:spPr>
          <a:xfrm>
            <a:off x="638745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십자형 13"/>
          <p:cNvSpPr>
            <a:spLocks noChangeAspect="1"/>
          </p:cNvSpPr>
          <p:nvPr userDrawn="1"/>
        </p:nvSpPr>
        <p:spPr>
          <a:xfrm>
            <a:off x="7107246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십자형 14"/>
          <p:cNvSpPr>
            <a:spLocks noChangeAspect="1"/>
          </p:cNvSpPr>
          <p:nvPr userDrawn="1"/>
        </p:nvSpPr>
        <p:spPr>
          <a:xfrm>
            <a:off x="2068702" y="229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/>
          <p:cNvSpPr>
            <a:spLocks noChangeAspect="1"/>
          </p:cNvSpPr>
          <p:nvPr userDrawn="1"/>
        </p:nvSpPr>
        <p:spPr>
          <a:xfrm>
            <a:off x="2788494" y="2293701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십자형 16"/>
          <p:cNvSpPr>
            <a:spLocks noChangeAspect="1"/>
          </p:cNvSpPr>
          <p:nvPr userDrawn="1"/>
        </p:nvSpPr>
        <p:spPr>
          <a:xfrm>
            <a:off x="6387454" y="229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8" name="십자형 17"/>
          <p:cNvSpPr>
            <a:spLocks noChangeAspect="1"/>
          </p:cNvSpPr>
          <p:nvPr userDrawn="1"/>
        </p:nvSpPr>
        <p:spPr>
          <a:xfrm>
            <a:off x="7107246" y="229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십자형 18"/>
          <p:cNvSpPr>
            <a:spLocks noChangeAspect="1"/>
          </p:cNvSpPr>
          <p:nvPr userDrawn="1"/>
        </p:nvSpPr>
        <p:spPr>
          <a:xfrm>
            <a:off x="2068702" y="301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십자형 19"/>
          <p:cNvSpPr>
            <a:spLocks noChangeAspect="1"/>
          </p:cNvSpPr>
          <p:nvPr userDrawn="1"/>
        </p:nvSpPr>
        <p:spPr>
          <a:xfrm>
            <a:off x="2788494" y="301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십자형 20"/>
          <p:cNvSpPr>
            <a:spLocks noChangeAspect="1"/>
          </p:cNvSpPr>
          <p:nvPr userDrawn="1"/>
        </p:nvSpPr>
        <p:spPr>
          <a:xfrm>
            <a:off x="6387454" y="301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2" name="십자형 21"/>
          <p:cNvSpPr>
            <a:spLocks noChangeAspect="1"/>
          </p:cNvSpPr>
          <p:nvPr userDrawn="1"/>
        </p:nvSpPr>
        <p:spPr>
          <a:xfrm>
            <a:off x="7107246" y="301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3" name="십자형 22"/>
          <p:cNvSpPr>
            <a:spLocks noChangeAspect="1"/>
          </p:cNvSpPr>
          <p:nvPr userDrawn="1"/>
        </p:nvSpPr>
        <p:spPr>
          <a:xfrm>
            <a:off x="2068702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십자형 23"/>
          <p:cNvSpPr>
            <a:spLocks noChangeAspect="1"/>
          </p:cNvSpPr>
          <p:nvPr userDrawn="1"/>
        </p:nvSpPr>
        <p:spPr>
          <a:xfrm>
            <a:off x="2788494" y="373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6387454" y="373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십자형 25"/>
          <p:cNvSpPr>
            <a:spLocks noChangeAspect="1"/>
          </p:cNvSpPr>
          <p:nvPr userDrawn="1"/>
        </p:nvSpPr>
        <p:spPr>
          <a:xfrm>
            <a:off x="7107246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십자형 26"/>
          <p:cNvSpPr>
            <a:spLocks noChangeAspect="1"/>
          </p:cNvSpPr>
          <p:nvPr userDrawn="1"/>
        </p:nvSpPr>
        <p:spPr>
          <a:xfrm>
            <a:off x="2068702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2788494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508286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228077" y="5173699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1" name="십자형 30"/>
          <p:cNvSpPr>
            <a:spLocks noChangeAspect="1"/>
          </p:cNvSpPr>
          <p:nvPr userDrawn="1"/>
        </p:nvSpPr>
        <p:spPr>
          <a:xfrm>
            <a:off x="4947870" y="5173699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2" name="십자형 31"/>
          <p:cNvSpPr>
            <a:spLocks noChangeAspect="1"/>
          </p:cNvSpPr>
          <p:nvPr userDrawn="1"/>
        </p:nvSpPr>
        <p:spPr>
          <a:xfrm>
            <a:off x="5667661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십자형 32"/>
          <p:cNvSpPr>
            <a:spLocks noChangeAspect="1"/>
          </p:cNvSpPr>
          <p:nvPr userDrawn="1"/>
        </p:nvSpPr>
        <p:spPr>
          <a:xfrm>
            <a:off x="6387454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십자형 33"/>
          <p:cNvSpPr>
            <a:spLocks noChangeAspect="1"/>
          </p:cNvSpPr>
          <p:nvPr userDrawn="1"/>
        </p:nvSpPr>
        <p:spPr>
          <a:xfrm>
            <a:off x="7107246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십자형 34"/>
          <p:cNvSpPr>
            <a:spLocks noChangeAspect="1"/>
          </p:cNvSpPr>
          <p:nvPr userDrawn="1"/>
        </p:nvSpPr>
        <p:spPr>
          <a:xfrm>
            <a:off x="2068702" y="445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2788494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7" name="십자형 36"/>
          <p:cNvSpPr>
            <a:spLocks noChangeAspect="1"/>
          </p:cNvSpPr>
          <p:nvPr userDrawn="1"/>
        </p:nvSpPr>
        <p:spPr>
          <a:xfrm>
            <a:off x="6387454" y="445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8" name="십자형 37"/>
          <p:cNvSpPr>
            <a:spLocks noChangeAspect="1"/>
          </p:cNvSpPr>
          <p:nvPr userDrawn="1"/>
        </p:nvSpPr>
        <p:spPr>
          <a:xfrm>
            <a:off x="7107246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9" name="십자형 38"/>
          <p:cNvSpPr>
            <a:spLocks noChangeAspect="1"/>
          </p:cNvSpPr>
          <p:nvPr userDrawn="1"/>
        </p:nvSpPr>
        <p:spPr>
          <a:xfrm>
            <a:off x="2788494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십자형 39"/>
          <p:cNvSpPr>
            <a:spLocks noChangeAspect="1"/>
          </p:cNvSpPr>
          <p:nvPr userDrawn="1"/>
        </p:nvSpPr>
        <p:spPr>
          <a:xfrm>
            <a:off x="3508286" y="85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십자형 40"/>
          <p:cNvSpPr>
            <a:spLocks noChangeAspect="1"/>
          </p:cNvSpPr>
          <p:nvPr userDrawn="1"/>
        </p:nvSpPr>
        <p:spPr>
          <a:xfrm>
            <a:off x="4228077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2" name="십자형 41"/>
          <p:cNvSpPr>
            <a:spLocks noChangeAspect="1"/>
          </p:cNvSpPr>
          <p:nvPr userDrawn="1"/>
        </p:nvSpPr>
        <p:spPr>
          <a:xfrm>
            <a:off x="4947870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십자형 42"/>
          <p:cNvSpPr>
            <a:spLocks noChangeAspect="1"/>
          </p:cNvSpPr>
          <p:nvPr userDrawn="1"/>
        </p:nvSpPr>
        <p:spPr>
          <a:xfrm>
            <a:off x="5667661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>
              <a:noFill/>
            </a:endParaRPr>
          </a:p>
        </p:txBody>
      </p:sp>
      <p:sp>
        <p:nvSpPr>
          <p:cNvPr id="44" name="십자형 43"/>
          <p:cNvSpPr>
            <a:spLocks noChangeAspect="1"/>
          </p:cNvSpPr>
          <p:nvPr userDrawn="1"/>
        </p:nvSpPr>
        <p:spPr>
          <a:xfrm>
            <a:off x="6387454" y="85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십자형 44"/>
          <p:cNvSpPr>
            <a:spLocks noChangeAspect="1"/>
          </p:cNvSpPr>
          <p:nvPr userDrawn="1"/>
        </p:nvSpPr>
        <p:spPr>
          <a:xfrm>
            <a:off x="7107246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6" name="십자형 45"/>
          <p:cNvSpPr>
            <a:spLocks noChangeAspect="1"/>
          </p:cNvSpPr>
          <p:nvPr userDrawn="1"/>
        </p:nvSpPr>
        <p:spPr>
          <a:xfrm>
            <a:off x="2068702" y="589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7" name="십자형 46"/>
          <p:cNvSpPr>
            <a:spLocks noChangeAspect="1"/>
          </p:cNvSpPr>
          <p:nvPr userDrawn="1"/>
        </p:nvSpPr>
        <p:spPr>
          <a:xfrm>
            <a:off x="2788493" y="589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십자형 47"/>
          <p:cNvSpPr>
            <a:spLocks noChangeAspect="1"/>
          </p:cNvSpPr>
          <p:nvPr userDrawn="1"/>
        </p:nvSpPr>
        <p:spPr>
          <a:xfrm>
            <a:off x="3508285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49" name="십자형 48"/>
          <p:cNvSpPr>
            <a:spLocks noChangeAspect="1"/>
          </p:cNvSpPr>
          <p:nvPr userDrawn="1"/>
        </p:nvSpPr>
        <p:spPr>
          <a:xfrm>
            <a:off x="4228077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0" name="십자형 49"/>
          <p:cNvSpPr>
            <a:spLocks noChangeAspect="1"/>
          </p:cNvSpPr>
          <p:nvPr userDrawn="1"/>
        </p:nvSpPr>
        <p:spPr>
          <a:xfrm>
            <a:off x="4947870" y="5893697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십자형 50"/>
          <p:cNvSpPr>
            <a:spLocks noChangeAspect="1"/>
          </p:cNvSpPr>
          <p:nvPr userDrawn="1"/>
        </p:nvSpPr>
        <p:spPr>
          <a:xfrm>
            <a:off x="5667659" y="589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십자형 51"/>
          <p:cNvSpPr>
            <a:spLocks noChangeAspect="1"/>
          </p:cNvSpPr>
          <p:nvPr userDrawn="1"/>
        </p:nvSpPr>
        <p:spPr>
          <a:xfrm>
            <a:off x="6387452" y="589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십자형 52"/>
          <p:cNvSpPr>
            <a:spLocks noChangeAspect="1"/>
          </p:cNvSpPr>
          <p:nvPr userDrawn="1"/>
        </p:nvSpPr>
        <p:spPr>
          <a:xfrm>
            <a:off x="7107241" y="589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4" name="십자형 53"/>
          <p:cNvSpPr>
            <a:spLocks noChangeAspect="1"/>
          </p:cNvSpPr>
          <p:nvPr userDrawn="1"/>
        </p:nvSpPr>
        <p:spPr>
          <a:xfrm>
            <a:off x="2068702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514724" y="2714956"/>
            <a:ext cx="2120997" cy="72223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514724" y="3437188"/>
            <a:ext cx="2120997" cy="711811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522565" y="4078837"/>
            <a:ext cx="377923" cy="0"/>
          </a:xfrm>
          <a:prstGeom prst="line">
            <a:avLst/>
          </a:prstGeom>
          <a:ln w="4445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1333864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7467030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십자형 66"/>
          <p:cNvSpPr>
            <a:spLocks noChangeAspect="1"/>
          </p:cNvSpPr>
          <p:nvPr userDrawn="1"/>
        </p:nvSpPr>
        <p:spPr>
          <a:xfrm>
            <a:off x="6933359" y="2119895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8" name="십자형 67"/>
          <p:cNvSpPr>
            <a:spLocks noChangeAspect="1"/>
          </p:cNvSpPr>
          <p:nvPr userDrawn="1"/>
        </p:nvSpPr>
        <p:spPr>
          <a:xfrm>
            <a:off x="5496608" y="5723826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9" name="십자형 68"/>
          <p:cNvSpPr>
            <a:spLocks noChangeAspect="1"/>
          </p:cNvSpPr>
          <p:nvPr userDrawn="1"/>
        </p:nvSpPr>
        <p:spPr>
          <a:xfrm>
            <a:off x="1894820" y="679722"/>
            <a:ext cx="418260" cy="41845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5016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32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33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37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38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42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43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4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4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52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53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57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58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62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63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67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68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2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3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7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8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82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3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87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88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92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93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97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98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02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03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07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08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12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13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7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8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22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23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7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28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2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3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37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8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142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143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6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47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48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9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52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53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6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57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58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1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62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63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6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6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1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72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73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6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77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78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9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82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83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7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8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9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1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92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93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4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6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7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8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9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1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02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03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6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07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08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9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12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13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6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17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18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1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2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23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4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6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7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8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1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32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3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4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6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37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38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42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43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8" presetClass="emph" presetSubtype="0" repeatCount="indefinite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46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7" presetID="8" presetClass="emph" presetSubtype="0" repeatCount="indefinite" ac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10800000">
                                      <p:cBhvr>
                                        <p:cTn id="248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9" presetID="8" presetClass="emph" presetSubtype="0" repeatCount="indefinite" ac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5400000">
                                      <p:cBhvr>
                                        <p:cTn id="2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67" grpId="0" animBg="1"/>
      <p:bldP spid="68" grpId="0" animBg="1"/>
      <p:bldP spid="69" grpId="0" animBg="1"/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/>
          <p:cNvSpPr/>
          <p:nvPr userDrawn="1"/>
        </p:nvSpPr>
        <p:spPr>
          <a:xfrm>
            <a:off x="2717258" y="1845000"/>
            <a:ext cx="3716608" cy="4859999"/>
          </a:xfrm>
          <a:prstGeom prst="rect">
            <a:avLst/>
          </a:prstGeom>
          <a:solidFill>
            <a:schemeClr val="tx1">
              <a:lumMod val="95000"/>
              <a:lumOff val="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74364" y="1629000"/>
            <a:ext cx="2401718" cy="36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INDEX</a:t>
            </a:r>
            <a:endParaRPr lang="en-US" dirty="0"/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5682478" y="1286205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3959351" y="1286205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384976" y="1286205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533726" y="1286205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5108102" y="1286205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374364" y="315253"/>
            <a:ext cx="2401718" cy="371216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374364" y="785772"/>
            <a:ext cx="2401718" cy="348783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11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312430" y="2053017"/>
            <a:ext cx="249736" cy="0"/>
          </a:xfrm>
          <a:prstGeom prst="line">
            <a:avLst/>
          </a:prstGeom>
          <a:ln w="5080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2717258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6073866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5" name="그림 5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116"/>
          <a:stretch/>
        </p:blipFill>
        <p:spPr>
          <a:xfrm>
            <a:off x="1803452" y="3505200"/>
            <a:ext cx="789388" cy="1318194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32"/>
          <a:stretch/>
        </p:blipFill>
        <p:spPr>
          <a:xfrm>
            <a:off x="6568947" y="3505200"/>
            <a:ext cx="741724" cy="1318194"/>
          </a:xfrm>
          <a:prstGeom prst="rect">
            <a:avLst/>
          </a:prstGeom>
        </p:spPr>
      </p:pic>
      <p:grpSp>
        <p:nvGrpSpPr>
          <p:cNvPr id="59" name="그룹 58"/>
          <p:cNvGrpSpPr/>
          <p:nvPr userDrawn="1"/>
        </p:nvGrpSpPr>
        <p:grpSpPr>
          <a:xfrm>
            <a:off x="4396833" y="6468254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0" name="직사각형 79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3" name="직사각형 8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4" name="직사각형 8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5" name="직사각형 84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86" name="그룹 85"/>
          <p:cNvGrpSpPr/>
          <p:nvPr userDrawn="1"/>
        </p:nvGrpSpPr>
        <p:grpSpPr>
          <a:xfrm rot="5400000">
            <a:off x="5957103" y="2361393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7" name="직사각형 86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8" name="직사각형 87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9" name="직사각형 88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0" name="직사각형 89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91" name="그룹 90"/>
          <p:cNvGrpSpPr/>
          <p:nvPr userDrawn="1"/>
        </p:nvGrpSpPr>
        <p:grpSpPr>
          <a:xfrm rot="10800000">
            <a:off x="2939496" y="3213000"/>
            <a:ext cx="237853" cy="354564"/>
            <a:chOff x="4619825" y="5958856"/>
            <a:chExt cx="239326" cy="356760"/>
          </a:xfrm>
          <a:solidFill>
            <a:schemeClr val="bg1"/>
          </a:solidFill>
        </p:grpSpPr>
        <p:sp>
          <p:nvSpPr>
            <p:cNvPr id="92" name="직사각형 91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3" name="직사각형 9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4" name="직사각형 9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5" name="직사각형 94"/>
            <p:cNvSpPr/>
            <p:nvPr userDrawn="1"/>
          </p:nvSpPr>
          <p:spPr>
            <a:xfrm rot="5400000">
              <a:off x="4739488" y="6195953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sp>
        <p:nvSpPr>
          <p:cNvPr id="62" name="텍스트 개체 틀 61"/>
          <p:cNvSpPr>
            <a:spLocks noGrp="1"/>
          </p:cNvSpPr>
          <p:nvPr>
            <p:ph type="body" sz="quarter" idx="12" hasCustomPrompt="1"/>
          </p:nvPr>
        </p:nvSpPr>
        <p:spPr>
          <a:xfrm>
            <a:off x="3312430" y="2430463"/>
            <a:ext cx="2523904" cy="391636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4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01. GAME</a:t>
            </a:r>
          </a:p>
          <a:p>
            <a:pPr lvl="0"/>
            <a:r>
              <a:rPr lang="en-US" altLang="ko-KR" dirty="0"/>
              <a:t>02. RETRO</a:t>
            </a:r>
          </a:p>
          <a:p>
            <a:pPr lvl="0"/>
            <a:r>
              <a:rPr lang="en-US" altLang="ko-KR" dirty="0"/>
              <a:t>03.THEME</a:t>
            </a:r>
          </a:p>
          <a:p>
            <a:pPr lvl="0"/>
            <a:r>
              <a:rPr lang="en-US" altLang="ko-KR" dirty="0"/>
              <a:t>04. TEMP</a:t>
            </a:r>
          </a:p>
          <a:p>
            <a:pPr lvl="0"/>
            <a:r>
              <a:rPr lang="en-US" altLang="ko-KR" dirty="0"/>
              <a:t>05. CONTINUE</a:t>
            </a:r>
          </a:p>
          <a:p>
            <a:pPr lvl="0"/>
            <a:r>
              <a:rPr lang="en-US" altLang="ko-KR" dirty="0"/>
              <a:t>06. DESIGN</a:t>
            </a:r>
          </a:p>
          <a:p>
            <a:pPr lvl="0"/>
            <a:r>
              <a:rPr lang="en-US" altLang="ko-KR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33070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30" grpId="0" animBg="1"/>
      <p:bldP spid="36" grpId="0" animBg="1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DF2985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/>
              <a:t>HELLO</a:t>
            </a:r>
            <a:br>
              <a:rPr lang="en-US" altLang="ko-KR" dirty="0"/>
            </a:br>
            <a:r>
              <a:rPr lang="en-US" altLang="ko-KR" dirty="0"/>
              <a:t>WORLD!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475" y="1590676"/>
            <a:ext cx="8595300" cy="5041074"/>
          </a:xfrm>
          <a:prstGeom prst="bracketPair">
            <a:avLst>
              <a:gd name="adj" fmla="val 0"/>
            </a:avLst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52325" y="6589800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DF29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/>
              <a:t>서브타이틀을 입력합니다</a:t>
            </a:r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32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950" y="1569720"/>
            <a:ext cx="8614350" cy="5082986"/>
          </a:xfrm>
          <a:prstGeom prst="bracketPair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21212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1ABCE2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/>
              <a:t>HELLO</a:t>
            </a:r>
            <a:br>
              <a:rPr lang="en-US" altLang="ko-KR" dirty="0"/>
            </a:br>
            <a:r>
              <a:rPr lang="en-US" altLang="ko-KR" dirty="0"/>
              <a:t>WORLD!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19508" y="6432932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rgbClr val="121212"/>
                </a:solidFill>
              </a:defRPr>
            </a:lvl1pPr>
          </a:lstStyle>
          <a:p>
            <a:r>
              <a:rPr lang="en-US" altLang="ko-KR" dirty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1ABC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/>
              <a:t>서브타이틀을 입력합니다</a:t>
            </a:r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90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l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950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3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1">
                <a:lumMod val="85000"/>
                <a:lumOff val="15000"/>
              </a:schemeClr>
            </a:gs>
            <a:gs pos="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3B97C80-0695-4D55-9CD9-DDA8539DE8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dirty="0"/>
              <a:t>Software project 2</a:t>
            </a:r>
            <a:br>
              <a:rPr lang="en-US" altLang="ko-KR" dirty="0"/>
            </a:br>
            <a:r>
              <a:rPr lang="en-US" altLang="ko-KR" sz="1200" dirty="0"/>
              <a:t>AD project</a:t>
            </a:r>
            <a:endParaRPr lang="ko-KR" altLang="en-US" sz="1200" dirty="0"/>
          </a:p>
        </p:txBody>
      </p:sp>
      <p:sp>
        <p:nvSpPr>
          <p:cNvPr id="9" name="부제목 8">
            <a:extLst>
              <a:ext uri="{FF2B5EF4-FFF2-40B4-BE49-F238E27FC236}">
                <a16:creationId xmlns:a16="http://schemas.microsoft.com/office/drawing/2014/main" id="{B3B84EF5-D884-48D3-BAF5-7CBDBA45A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4724" y="4062854"/>
            <a:ext cx="2120997" cy="720001"/>
          </a:xfrm>
        </p:spPr>
        <p:txBody>
          <a:bodyPr>
            <a:normAutofit/>
          </a:bodyPr>
          <a:lstStyle/>
          <a:p>
            <a:pPr algn="ctr"/>
            <a:r>
              <a:rPr lang="en-US" altLang="ko-KR" sz="1200" b="1" dirty="0"/>
              <a:t>20191634 </a:t>
            </a:r>
            <a:r>
              <a:rPr lang="ko-KR" altLang="en-US" sz="1200" b="1" dirty="0" err="1"/>
              <a:t>윤현승</a:t>
            </a:r>
            <a:endParaRPr lang="en-US" altLang="ko-KR" sz="1200" b="1" dirty="0"/>
          </a:p>
          <a:p>
            <a:pPr algn="ctr"/>
            <a:r>
              <a:rPr lang="en-US" altLang="ko-KR" sz="1200" b="1" dirty="0"/>
              <a:t>20191626 </a:t>
            </a:r>
            <a:r>
              <a:rPr lang="ko-KR" altLang="en-US" sz="1200" b="1" dirty="0"/>
              <a:t>오준호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ADE3272F-619D-4BEB-B173-712772E766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23424" y="2714956"/>
            <a:ext cx="2120997" cy="722231"/>
          </a:xfrm>
        </p:spPr>
        <p:txBody>
          <a:bodyPr/>
          <a:lstStyle/>
          <a:p>
            <a:pPr algn="ctr"/>
            <a:r>
              <a:rPr lang="en-US" altLang="ko-KR" dirty="0"/>
              <a:t>Rabbit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BB81D28-DCBF-44E9-82F6-C8FD4885F8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23424" y="3213000"/>
            <a:ext cx="2120997" cy="711811"/>
          </a:xfrm>
        </p:spPr>
        <p:txBody>
          <a:bodyPr/>
          <a:lstStyle/>
          <a:p>
            <a:pPr algn="ctr"/>
            <a:r>
              <a:rPr lang="en-US" altLang="ko-KR" dirty="0"/>
              <a:t>Hood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5044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3374364" y="1629000"/>
            <a:ext cx="2401718" cy="360001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>
          <a:xfrm>
            <a:off x="3374364" y="315253"/>
            <a:ext cx="2401718" cy="371216"/>
          </a:xfrm>
        </p:spPr>
        <p:txBody>
          <a:bodyPr/>
          <a:lstStyle/>
          <a:p>
            <a:r>
              <a:rPr lang="en-US" altLang="ko-KR" dirty="0"/>
              <a:t>Rabbit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>
          <a:xfrm>
            <a:off x="3374364" y="785772"/>
            <a:ext cx="2401718" cy="348783"/>
          </a:xfrm>
        </p:spPr>
        <p:txBody>
          <a:bodyPr>
            <a:normAutofit/>
          </a:bodyPr>
          <a:lstStyle/>
          <a:p>
            <a:r>
              <a:rPr lang="en-US" altLang="ko-KR" dirty="0"/>
              <a:t>Hood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2"/>
          </p:nvPr>
        </p:nvSpPr>
        <p:spPr>
          <a:xfrm>
            <a:off x="3132000" y="2781000"/>
            <a:ext cx="2952000" cy="3014537"/>
          </a:xfrm>
        </p:spPr>
        <p:txBody>
          <a:bodyPr>
            <a:normAutofit lnSpcReduction="10000"/>
          </a:bodyPr>
          <a:lstStyle/>
          <a:p>
            <a:pPr lvl="0"/>
            <a:r>
              <a:rPr lang="en-US" altLang="ko-KR" b="1" dirty="0"/>
              <a:t>-</a:t>
            </a:r>
          </a:p>
          <a:p>
            <a:pPr lvl="0" algn="l"/>
            <a:r>
              <a:rPr lang="en-US" altLang="ko-KR" dirty="0">
                <a:solidFill>
                  <a:srgbClr val="FF0000"/>
                </a:solidFill>
              </a:rPr>
              <a:t>01. </a:t>
            </a:r>
            <a:r>
              <a:rPr lang="ko-KR" altLang="en-US" dirty="0">
                <a:solidFill>
                  <a:srgbClr val="FF0000"/>
                </a:solidFill>
              </a:rPr>
              <a:t>구현 목표 및 사전조사 </a:t>
            </a:r>
            <a:r>
              <a:rPr lang="en-US" altLang="ko-KR" dirty="0">
                <a:solidFill>
                  <a:srgbClr val="FF0000"/>
                </a:solidFill>
              </a:rPr>
              <a:t>    </a:t>
            </a:r>
          </a:p>
          <a:p>
            <a:pPr lvl="0" algn="l"/>
            <a:r>
              <a:rPr lang="en-US" altLang="ko-KR" dirty="0">
                <a:solidFill>
                  <a:srgbClr val="FF0000"/>
                </a:solidFill>
              </a:rPr>
              <a:t>      (</a:t>
            </a:r>
            <a:r>
              <a:rPr lang="ko-KR" altLang="en-US" dirty="0">
                <a:solidFill>
                  <a:srgbClr val="FF0000"/>
                </a:solidFill>
              </a:rPr>
              <a:t>요구사항 분석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lvl="0" algn="l"/>
            <a:r>
              <a:rPr lang="en-US" altLang="ko-KR" dirty="0">
                <a:solidFill>
                  <a:srgbClr val="FFFF00"/>
                </a:solidFill>
              </a:rPr>
              <a:t>02. </a:t>
            </a:r>
            <a:r>
              <a:rPr lang="ko-KR" altLang="en-US" dirty="0">
                <a:solidFill>
                  <a:srgbClr val="FFFF00"/>
                </a:solidFill>
              </a:rPr>
              <a:t>소프트웨어 구조 설계</a:t>
            </a:r>
            <a:r>
              <a:rPr lang="en-US" altLang="ko-KR" dirty="0">
                <a:solidFill>
                  <a:srgbClr val="FFFF00"/>
                </a:solidFill>
              </a:rPr>
              <a:t>           </a:t>
            </a:r>
          </a:p>
          <a:p>
            <a:pPr lvl="0" algn="l"/>
            <a:r>
              <a:rPr lang="en-US" altLang="ko-KR" dirty="0">
                <a:solidFill>
                  <a:srgbClr val="71FE50"/>
                </a:solidFill>
              </a:rPr>
              <a:t>03.</a:t>
            </a:r>
            <a:r>
              <a:rPr lang="ko-KR" altLang="en-US" dirty="0">
                <a:solidFill>
                  <a:srgbClr val="71FE50"/>
                </a:solidFill>
              </a:rPr>
              <a:t>구현 상세 설계 및 코딩</a:t>
            </a:r>
            <a:endParaRPr lang="en-US" altLang="ko-KR" dirty="0">
              <a:solidFill>
                <a:srgbClr val="71FE50"/>
              </a:solidFill>
            </a:endParaRPr>
          </a:p>
          <a:p>
            <a:pPr lvl="0" algn="l"/>
            <a:r>
              <a:rPr lang="en-US" altLang="ko-KR" dirty="0">
                <a:solidFill>
                  <a:srgbClr val="00B0F0"/>
                </a:solidFill>
              </a:rPr>
              <a:t>04. </a:t>
            </a:r>
            <a:r>
              <a:rPr lang="ko-KR" altLang="en-US" dirty="0">
                <a:solidFill>
                  <a:srgbClr val="00B0F0"/>
                </a:solidFill>
              </a:rPr>
              <a:t>시연 동영상</a:t>
            </a:r>
            <a:endParaRPr lang="en-US" altLang="ko-KR" dirty="0">
              <a:solidFill>
                <a:srgbClr val="00B0F0"/>
              </a:solidFill>
            </a:endParaRPr>
          </a:p>
          <a:p>
            <a:pPr lvl="0"/>
            <a:r>
              <a:rPr lang="en-US" altLang="ko-KR" b="1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860052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40C07A1E-3673-4BDF-9F64-9D4A3546B9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ko-KR" altLang="en-US" sz="1400" b="1" dirty="0"/>
              <a:t>구현 목표 및 사전조사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9F78AB-17CA-4055-9C0F-CF490EFBF0B5}"/>
              </a:ext>
            </a:extLst>
          </p:cNvPr>
          <p:cNvSpPr txBox="1"/>
          <p:nvPr/>
        </p:nvSpPr>
        <p:spPr>
          <a:xfrm>
            <a:off x="468000" y="1759892"/>
            <a:ext cx="66463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평소에 </a:t>
            </a:r>
            <a:r>
              <a:rPr lang="en-US" altLang="ko-KR" dirty="0">
                <a:solidFill>
                  <a:schemeClr val="bg1"/>
                </a:solidFill>
              </a:rPr>
              <a:t>Video</a:t>
            </a:r>
            <a:r>
              <a:rPr lang="ko-KR" altLang="en-US" dirty="0">
                <a:solidFill>
                  <a:schemeClr val="bg1"/>
                </a:solidFill>
              </a:rPr>
              <a:t>게임도 즐겨 하며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게임을 직접 만들어보고 싶었다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친구와 함께 하기 위해서 </a:t>
            </a:r>
            <a:r>
              <a:rPr lang="en-US" altLang="ko-KR" dirty="0">
                <a:solidFill>
                  <a:schemeClr val="bg1"/>
                </a:solidFill>
              </a:rPr>
              <a:t>2p </a:t>
            </a:r>
            <a:r>
              <a:rPr lang="ko-KR" altLang="en-US" dirty="0">
                <a:solidFill>
                  <a:schemeClr val="bg1"/>
                </a:solidFill>
              </a:rPr>
              <a:t>게임으로 만들고 싶었다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239991-A091-4999-BF29-40BE654F6383}"/>
              </a:ext>
            </a:extLst>
          </p:cNvPr>
          <p:cNvSpPr txBox="1"/>
          <p:nvPr/>
        </p:nvSpPr>
        <p:spPr>
          <a:xfrm>
            <a:off x="3285793" y="548778"/>
            <a:ext cx="5858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chemeClr val="bg1"/>
                </a:solidFill>
              </a:rPr>
              <a:t>Pygame</a:t>
            </a:r>
            <a:r>
              <a:rPr lang="en-US" altLang="ko-KR" sz="1400" dirty="0">
                <a:solidFill>
                  <a:schemeClr val="bg1"/>
                </a:solidFill>
              </a:rPr>
              <a:t> : </a:t>
            </a:r>
            <a:r>
              <a:rPr lang="ko-KR" altLang="en-US" sz="1400" dirty="0">
                <a:solidFill>
                  <a:schemeClr val="bg1"/>
                </a:solidFill>
              </a:rPr>
              <a:t>비디오 게임 작성 용으로 설계된 크로스 플랫폼 </a:t>
            </a:r>
            <a:r>
              <a:rPr lang="en-US" altLang="ko-KR" sz="1400" dirty="0">
                <a:solidFill>
                  <a:schemeClr val="bg1"/>
                </a:solidFill>
              </a:rPr>
              <a:t>Python </a:t>
            </a:r>
            <a:r>
              <a:rPr lang="ko-KR" altLang="en-US" sz="1400" dirty="0">
                <a:solidFill>
                  <a:schemeClr val="bg1"/>
                </a:solidFill>
              </a:rPr>
              <a:t>모듈 세트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B08BEA-7866-48EB-98AF-161D504A4575}"/>
              </a:ext>
            </a:extLst>
          </p:cNvPr>
          <p:cNvSpPr txBox="1"/>
          <p:nvPr/>
        </p:nvSpPr>
        <p:spPr>
          <a:xfrm>
            <a:off x="1404000" y="2875413"/>
            <a:ext cx="2539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&gt;&gt; </a:t>
            </a:r>
            <a:r>
              <a:rPr lang="en-US" altLang="ko-KR" dirty="0" err="1">
                <a:solidFill>
                  <a:schemeClr val="bg1"/>
                </a:solidFill>
              </a:rPr>
              <a:t>Pygame</a:t>
            </a:r>
            <a:r>
              <a:rPr lang="ko-KR" altLang="en-US" dirty="0">
                <a:solidFill>
                  <a:schemeClr val="bg1"/>
                </a:solidFill>
              </a:rPr>
              <a:t>을 이용하자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6034932-678F-493C-8103-F109A7CA985E}"/>
              </a:ext>
            </a:extLst>
          </p:cNvPr>
          <p:cNvSpPr txBox="1"/>
          <p:nvPr/>
        </p:nvSpPr>
        <p:spPr>
          <a:xfrm>
            <a:off x="468000" y="4620649"/>
            <a:ext cx="66055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효과음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사진 등 게임에 생동감을 더해줄 여러가지가 필요했다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	&gt;&gt; Open Source </a:t>
            </a:r>
            <a:r>
              <a:rPr lang="ko-KR" altLang="en-US" dirty="0">
                <a:solidFill>
                  <a:schemeClr val="bg1"/>
                </a:solidFill>
              </a:rPr>
              <a:t>를 활용하여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	</a:t>
            </a:r>
            <a:r>
              <a:rPr lang="ko-KR" altLang="en-US" dirty="0">
                <a:solidFill>
                  <a:schemeClr val="bg1"/>
                </a:solidFill>
              </a:rPr>
              <a:t>또는 직접 만들어서 사용하자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69B8833C-EA0D-48CF-8AF0-F4E04A150E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140" y="2813432"/>
            <a:ext cx="4439950" cy="147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54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40C07A1E-3673-4BDF-9F64-9D4A3546B9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ko-KR" altLang="en-US" sz="1400" b="1" dirty="0"/>
              <a:t>구현 목표 및 사전조사 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요구사항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DAC9BC-0A6C-4A57-8104-6FE8C9CE4CB9}"/>
              </a:ext>
            </a:extLst>
          </p:cNvPr>
          <p:cNvSpPr txBox="1"/>
          <p:nvPr/>
        </p:nvSpPr>
        <p:spPr>
          <a:xfrm>
            <a:off x="756000" y="5276107"/>
            <a:ext cx="3890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1) </a:t>
            </a:r>
            <a:r>
              <a:rPr lang="ko-KR" altLang="en-US" dirty="0">
                <a:solidFill>
                  <a:schemeClr val="bg1"/>
                </a:solidFill>
              </a:rPr>
              <a:t>플레이어의 위치를 방향키로 조작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210363-AF08-4184-BA3D-0DBE1F8A25A3}"/>
              </a:ext>
            </a:extLst>
          </p:cNvPr>
          <p:cNvSpPr txBox="1"/>
          <p:nvPr/>
        </p:nvSpPr>
        <p:spPr>
          <a:xfrm>
            <a:off x="5308790" y="2838204"/>
            <a:ext cx="3514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2) </a:t>
            </a:r>
            <a:r>
              <a:rPr lang="ko-KR" altLang="en-US" dirty="0">
                <a:solidFill>
                  <a:schemeClr val="bg1"/>
                </a:solidFill>
              </a:rPr>
              <a:t>상대의 </a:t>
            </a:r>
            <a:r>
              <a:rPr lang="en-US" altLang="ko-KR" dirty="0">
                <a:solidFill>
                  <a:schemeClr val="bg1"/>
                </a:solidFill>
              </a:rPr>
              <a:t>HP</a:t>
            </a:r>
            <a:r>
              <a:rPr lang="ko-KR" altLang="en-US" dirty="0">
                <a:solidFill>
                  <a:schemeClr val="bg1"/>
                </a:solidFill>
              </a:rPr>
              <a:t>값을 깎는 화살 구현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FC0421-6CC5-441C-B89B-F44B55B7B62B}"/>
              </a:ext>
            </a:extLst>
          </p:cNvPr>
          <p:cNvSpPr txBox="1"/>
          <p:nvPr/>
        </p:nvSpPr>
        <p:spPr>
          <a:xfrm>
            <a:off x="5312026" y="3415372"/>
            <a:ext cx="3385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3) HP</a:t>
            </a:r>
            <a:r>
              <a:rPr lang="ko-KR" altLang="en-US" dirty="0">
                <a:solidFill>
                  <a:schemeClr val="bg1"/>
                </a:solidFill>
              </a:rPr>
              <a:t>값을 증가시키는 </a:t>
            </a:r>
            <a:r>
              <a:rPr lang="ko-KR" altLang="en-US" dirty="0" err="1">
                <a:solidFill>
                  <a:schemeClr val="bg1"/>
                </a:solidFill>
              </a:rPr>
              <a:t>포션</a:t>
            </a:r>
            <a:r>
              <a:rPr lang="ko-KR" altLang="en-US" dirty="0">
                <a:solidFill>
                  <a:schemeClr val="bg1"/>
                </a:solidFill>
              </a:rPr>
              <a:t>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18CB35-31A2-4D24-961B-89D30C51A3CD}"/>
              </a:ext>
            </a:extLst>
          </p:cNvPr>
          <p:cNvSpPr txBox="1"/>
          <p:nvPr/>
        </p:nvSpPr>
        <p:spPr>
          <a:xfrm>
            <a:off x="5231328" y="1613224"/>
            <a:ext cx="3650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4) </a:t>
            </a:r>
            <a:r>
              <a:rPr lang="ko-KR" altLang="en-US" dirty="0">
                <a:solidFill>
                  <a:schemeClr val="bg1"/>
                </a:solidFill>
              </a:rPr>
              <a:t>각 플레이어의 </a:t>
            </a:r>
            <a:r>
              <a:rPr lang="en-US" altLang="ko-KR" dirty="0">
                <a:solidFill>
                  <a:schemeClr val="bg1"/>
                </a:solidFill>
              </a:rPr>
              <a:t>HP</a:t>
            </a:r>
            <a:r>
              <a:rPr lang="ko-KR" altLang="en-US" dirty="0">
                <a:solidFill>
                  <a:schemeClr val="bg1"/>
                </a:solidFill>
              </a:rPr>
              <a:t>값에 맞는 </a:t>
            </a:r>
            <a:r>
              <a:rPr lang="en-US" altLang="ko-KR" dirty="0">
                <a:solidFill>
                  <a:schemeClr val="bg1"/>
                </a:solidFill>
              </a:rPr>
              <a:t>HP bar</a:t>
            </a:r>
            <a:r>
              <a:rPr lang="ko-KR" altLang="en-US" dirty="0">
                <a:solidFill>
                  <a:schemeClr val="bg1"/>
                </a:solidFill>
              </a:rPr>
              <a:t>를 이미지로 그린다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B27F68-15A9-467C-973C-B4B91658E614}"/>
              </a:ext>
            </a:extLst>
          </p:cNvPr>
          <p:cNvSpPr txBox="1"/>
          <p:nvPr/>
        </p:nvSpPr>
        <p:spPr>
          <a:xfrm>
            <a:off x="3511854" y="5792179"/>
            <a:ext cx="52100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5) </a:t>
            </a:r>
            <a:r>
              <a:rPr lang="ko-KR" altLang="en-US" dirty="0">
                <a:solidFill>
                  <a:schemeClr val="bg1"/>
                </a:solidFill>
              </a:rPr>
              <a:t>한 사용자의 </a:t>
            </a:r>
            <a:r>
              <a:rPr lang="en-US" altLang="ko-KR" dirty="0">
                <a:solidFill>
                  <a:schemeClr val="bg1"/>
                </a:solidFill>
              </a:rPr>
              <a:t>HP</a:t>
            </a:r>
            <a:r>
              <a:rPr lang="ko-KR" altLang="en-US" dirty="0">
                <a:solidFill>
                  <a:schemeClr val="bg1"/>
                </a:solidFill>
              </a:rPr>
              <a:t>값이 </a:t>
            </a:r>
            <a:r>
              <a:rPr lang="en-US" altLang="ko-KR" dirty="0">
                <a:solidFill>
                  <a:schemeClr val="bg1"/>
                </a:solidFill>
              </a:rPr>
              <a:t>0</a:t>
            </a:r>
            <a:r>
              <a:rPr lang="ko-KR" altLang="en-US" dirty="0">
                <a:solidFill>
                  <a:schemeClr val="bg1"/>
                </a:solidFill>
              </a:rPr>
              <a:t>이 될 경우 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    게임을 멈추고 승자를 알리는 이미지를 그린다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F4AD73-B700-42FD-91DB-35BC65A8FD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51" y="1651191"/>
            <a:ext cx="4635954" cy="347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91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30240-6961-4F47-9F99-07E9CA7E2D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86938" y="1162201"/>
            <a:ext cx="4104350" cy="287312"/>
          </a:xfrm>
        </p:spPr>
        <p:txBody>
          <a:bodyPr>
            <a:noAutofit/>
          </a:bodyPr>
          <a:lstStyle/>
          <a:p>
            <a:r>
              <a:rPr lang="ko-KR" altLang="en-US" sz="1400" b="1"/>
              <a:t>소프트웨어 구조 설계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022FCF7-0E3A-4465-95DF-A4086FCC68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1629001"/>
            <a:ext cx="5400000" cy="49846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040E35-80B2-43AC-AB84-4A978F2C66E8}"/>
              </a:ext>
            </a:extLst>
          </p:cNvPr>
          <p:cNvSpPr txBox="1"/>
          <p:nvPr/>
        </p:nvSpPr>
        <p:spPr>
          <a:xfrm>
            <a:off x="4049761" y="1629001"/>
            <a:ext cx="525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설계 단계에서는 </a:t>
            </a:r>
            <a:endParaRPr lang="en-US" altLang="ko-KR" b="1" dirty="0">
              <a:solidFill>
                <a:schemeClr val="bg1"/>
              </a:solidFill>
            </a:endParaRPr>
          </a:p>
          <a:p>
            <a:r>
              <a:rPr lang="ko-KR" altLang="en-US" b="1" dirty="0">
                <a:solidFill>
                  <a:schemeClr val="bg1"/>
                </a:solidFill>
              </a:rPr>
              <a:t>큰 틀을 만들어 놓고 그것을 기반으로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en-US" b="1" dirty="0">
                <a:solidFill>
                  <a:schemeClr val="bg1"/>
                </a:solidFill>
              </a:rPr>
              <a:t>작성함</a:t>
            </a:r>
            <a:r>
              <a:rPr lang="en-US" altLang="ko-KR" b="1" dirty="0">
                <a:solidFill>
                  <a:schemeClr val="bg1"/>
                </a:solidFill>
              </a:rPr>
              <a:t>.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393970-54E1-4E21-A785-CFDDE57BAEEE}"/>
              </a:ext>
            </a:extLst>
          </p:cNvPr>
          <p:cNvSpPr txBox="1"/>
          <p:nvPr/>
        </p:nvSpPr>
        <p:spPr>
          <a:xfrm>
            <a:off x="4125205" y="4365000"/>
            <a:ext cx="442781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#1 </a:t>
            </a:r>
            <a:r>
              <a:rPr lang="en-US" altLang="ko-KR" dirty="0" err="1">
                <a:solidFill>
                  <a:schemeClr val="bg1"/>
                </a:solidFill>
              </a:rPr>
              <a:t>Pygame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모듈 </a:t>
            </a:r>
            <a:r>
              <a:rPr lang="en-US" altLang="ko-KR" dirty="0">
                <a:solidFill>
                  <a:schemeClr val="bg1"/>
                </a:solidFill>
              </a:rPr>
              <a:t>import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#2 </a:t>
            </a:r>
            <a:r>
              <a:rPr lang="ko-KR" altLang="en-US" dirty="0">
                <a:solidFill>
                  <a:schemeClr val="bg1"/>
                </a:solidFill>
              </a:rPr>
              <a:t>프로그램이 실행 되었을 때의 초기 설정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#3 </a:t>
            </a:r>
            <a:r>
              <a:rPr lang="ko-KR" altLang="en-US" dirty="0">
                <a:solidFill>
                  <a:schemeClr val="bg1"/>
                </a:solidFill>
              </a:rPr>
              <a:t>게임 구현의 메인 코드</a:t>
            </a:r>
          </a:p>
        </p:txBody>
      </p:sp>
    </p:spTree>
    <p:extLst>
      <p:ext uri="{BB962C8B-B14F-4D97-AF65-F5344CB8AC3E}">
        <p14:creationId xmlns:p14="http://schemas.microsoft.com/office/powerpoint/2010/main" val="342954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30240-6961-4F47-9F99-07E9CA7E2D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ko-KR" altLang="en-US" sz="1400" b="1" dirty="0"/>
              <a:t>구현 상세 설계 및 코딩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15B98F3-9FC7-47AF-8EF3-0DF5B86B76CC}"/>
              </a:ext>
            </a:extLst>
          </p:cNvPr>
          <p:cNvGrpSpPr/>
          <p:nvPr/>
        </p:nvGrpSpPr>
        <p:grpSpPr>
          <a:xfrm>
            <a:off x="281397" y="1557000"/>
            <a:ext cx="5181600" cy="4429125"/>
            <a:chOff x="301672" y="1557000"/>
            <a:chExt cx="5181600" cy="442912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0E2EADE-CC0B-4374-958F-540BF05C76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4000" y="1557000"/>
              <a:ext cx="3152775" cy="933450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46B8F30-848D-4FC0-8CA9-969AB3FE9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1672" y="2490450"/>
              <a:ext cx="5181600" cy="3495675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CCF35827-4550-485E-9093-81087D202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725" y="1638057"/>
            <a:ext cx="7239362" cy="4968000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DC2620E4-EDA6-46EB-9AA6-3CDCC883846F}"/>
              </a:ext>
            </a:extLst>
          </p:cNvPr>
          <p:cNvGrpSpPr/>
          <p:nvPr/>
        </p:nvGrpSpPr>
        <p:grpSpPr>
          <a:xfrm>
            <a:off x="314834" y="1638057"/>
            <a:ext cx="8627053" cy="5003165"/>
            <a:chOff x="207316" y="1557000"/>
            <a:chExt cx="8814719" cy="511200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EC8AB03-F0F2-4C09-A3EE-E577E4934344}"/>
                </a:ext>
              </a:extLst>
            </p:cNvPr>
            <p:cNvGrpSpPr/>
            <p:nvPr/>
          </p:nvGrpSpPr>
          <p:grpSpPr>
            <a:xfrm>
              <a:off x="235550" y="1557000"/>
              <a:ext cx="8663529" cy="5112000"/>
              <a:chOff x="235550" y="1557000"/>
              <a:chExt cx="8663529" cy="5112000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FCEB7C14-26FD-4F08-B36A-983A506CEF0D}"/>
                  </a:ext>
                </a:extLst>
              </p:cNvPr>
              <p:cNvSpPr/>
              <p:nvPr/>
            </p:nvSpPr>
            <p:spPr>
              <a:xfrm>
                <a:off x="235550" y="1557000"/>
                <a:ext cx="8663529" cy="511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727E6D9F-BFD9-4AD4-BC7D-556D245718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1413" y="1614488"/>
                <a:ext cx="4722588" cy="2944854"/>
              </a:xfrm>
              <a:prstGeom prst="rect">
                <a:avLst/>
              </a:prstGeom>
            </p:spPr>
          </p:pic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735A0EF4-60B3-4A67-8E88-9642E438B9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21205" y="3501000"/>
                <a:ext cx="4638483" cy="3110512"/>
              </a:xfrm>
              <a:prstGeom prst="rect">
                <a:avLst/>
              </a:prstGeom>
            </p:spPr>
          </p:pic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3D4816-A799-4330-877B-26E2EB6BCC45}"/>
                </a:ext>
              </a:extLst>
            </p:cNvPr>
            <p:cNvSpPr txBox="1"/>
            <p:nvPr/>
          </p:nvSpPr>
          <p:spPr>
            <a:xfrm>
              <a:off x="4712623" y="1977119"/>
              <a:ext cx="43075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#5 </a:t>
              </a:r>
              <a:r>
                <a:rPr lang="ko-KR" altLang="en-US" dirty="0">
                  <a:solidFill>
                    <a:schemeClr val="bg1"/>
                  </a:solidFill>
                </a:rPr>
                <a:t>다시 그림을 그리기 전에 판을 지운다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C8548EA-CD82-4228-A85D-537C7621D93C}"/>
                </a:ext>
              </a:extLst>
            </p:cNvPr>
            <p:cNvSpPr txBox="1"/>
            <p:nvPr/>
          </p:nvSpPr>
          <p:spPr>
            <a:xfrm>
              <a:off x="4876348" y="2653205"/>
              <a:ext cx="41456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#6.1 </a:t>
              </a:r>
              <a:r>
                <a:rPr lang="ko-KR" altLang="en-US" dirty="0">
                  <a:solidFill>
                    <a:schemeClr val="bg1"/>
                  </a:solidFill>
                </a:rPr>
                <a:t>요소들을 그려준다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</a:p>
            <a:p>
              <a:r>
                <a:rPr lang="en-US" altLang="ko-KR" dirty="0">
                  <a:solidFill>
                    <a:schemeClr val="bg1"/>
                  </a:solidFill>
                </a:rPr>
                <a:t>#6.2 </a:t>
              </a:r>
              <a:r>
                <a:rPr lang="ko-KR" altLang="en-US" dirty="0">
                  <a:solidFill>
                    <a:schemeClr val="bg1"/>
                  </a:solidFill>
                </a:rPr>
                <a:t>화살을 그려준다 날아가는 것 포함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CA0B2D9-E37D-4EA9-9CAF-7104CD1E0335}"/>
                </a:ext>
              </a:extLst>
            </p:cNvPr>
            <p:cNvSpPr txBox="1"/>
            <p:nvPr/>
          </p:nvSpPr>
          <p:spPr>
            <a:xfrm>
              <a:off x="207316" y="5771503"/>
              <a:ext cx="50658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#6.3.2 </a:t>
              </a:r>
              <a:r>
                <a:rPr lang="ko-KR" altLang="en-US" dirty="0">
                  <a:solidFill>
                    <a:schemeClr val="bg1"/>
                  </a:solidFill>
                </a:rPr>
                <a:t>플레이어의 엔진에 화살이 맞는 것을 판단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</a:p>
            <a:p>
              <a:r>
                <a:rPr lang="en-US" altLang="ko-KR" dirty="0">
                  <a:solidFill>
                    <a:schemeClr val="bg1"/>
                  </a:solidFill>
                </a:rPr>
                <a:t>(</a:t>
              </a:r>
              <a:r>
                <a:rPr lang="en-US" altLang="ko-KR" dirty="0" err="1">
                  <a:solidFill>
                    <a:schemeClr val="bg1"/>
                  </a:solidFill>
                </a:rPr>
                <a:t>pygame</a:t>
              </a:r>
              <a:r>
                <a:rPr lang="ko-KR" altLang="en-US" dirty="0">
                  <a:solidFill>
                    <a:schemeClr val="bg1"/>
                  </a:solidFill>
                </a:rPr>
                <a:t>의 </a:t>
              </a:r>
              <a:r>
                <a:rPr lang="en-US" altLang="ko-KR" dirty="0" err="1">
                  <a:solidFill>
                    <a:schemeClr val="bg1"/>
                  </a:solidFill>
                </a:rPr>
                <a:t>Rect</a:t>
              </a:r>
              <a:r>
                <a:rPr lang="ko-KR" altLang="en-US" dirty="0">
                  <a:solidFill>
                    <a:schemeClr val="bg1"/>
                  </a:solidFill>
                </a:rPr>
                <a:t>라는 클래스를 통해 만든 객체</a:t>
              </a:r>
              <a:r>
                <a:rPr lang="en-US" altLang="ko-KR" dirty="0">
                  <a:solidFill>
                    <a:schemeClr val="bg1"/>
                  </a:solidFill>
                </a:rPr>
                <a:t>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8EA7973-8B87-4558-A3D2-BEA7FB97D95A}"/>
              </a:ext>
            </a:extLst>
          </p:cNvPr>
          <p:cNvGrpSpPr/>
          <p:nvPr/>
        </p:nvGrpSpPr>
        <p:grpSpPr>
          <a:xfrm>
            <a:off x="355752" y="1664441"/>
            <a:ext cx="8479083" cy="5003838"/>
            <a:chOff x="235550" y="1556313"/>
            <a:chExt cx="8663529" cy="5112687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72C5669-D2CA-4C2D-97FA-0EAEDBEAB7DD}"/>
                </a:ext>
              </a:extLst>
            </p:cNvPr>
            <p:cNvSpPr/>
            <p:nvPr/>
          </p:nvSpPr>
          <p:spPr>
            <a:xfrm>
              <a:off x="235550" y="1557000"/>
              <a:ext cx="8663529" cy="511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085057B-EE95-4336-8262-567D0189C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5550" y="1556313"/>
              <a:ext cx="6357292" cy="43920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BE47BC2-24A7-43D9-AE63-05ACF68100E8}"/>
                </a:ext>
              </a:extLst>
            </p:cNvPr>
            <p:cNvSpPr txBox="1"/>
            <p:nvPr/>
          </p:nvSpPr>
          <p:spPr>
            <a:xfrm>
              <a:off x="4286938" y="1674674"/>
              <a:ext cx="3169457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#6.5 HP bar</a:t>
              </a:r>
              <a:r>
                <a:rPr lang="ko-KR" altLang="en-US" dirty="0">
                  <a:solidFill>
                    <a:schemeClr val="bg1"/>
                  </a:solidFill>
                </a:rPr>
                <a:t>를 그려준다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r>
                <a:rPr lang="en-US" altLang="ko-KR" dirty="0">
                  <a:solidFill>
                    <a:schemeClr val="bg1"/>
                  </a:solidFill>
                </a:rPr>
                <a:t># 6.6 </a:t>
              </a:r>
              <a:r>
                <a:rPr lang="ko-KR" altLang="en-US" dirty="0" err="1">
                  <a:solidFill>
                    <a:schemeClr val="bg1"/>
                  </a:solidFill>
                </a:rPr>
                <a:t>포션</a:t>
              </a:r>
              <a:r>
                <a:rPr lang="ko-KR" altLang="en-US" dirty="0">
                  <a:solidFill>
                    <a:schemeClr val="bg1"/>
                  </a:solidFill>
                </a:rPr>
                <a:t> 이미지를 그려준다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982177E-827E-4512-8FB7-153DB9E0FC52}"/>
                </a:ext>
              </a:extLst>
            </p:cNvPr>
            <p:cNvSpPr txBox="1"/>
            <p:nvPr/>
          </p:nvSpPr>
          <p:spPr>
            <a:xfrm>
              <a:off x="2774010" y="5508582"/>
              <a:ext cx="58349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#7 </a:t>
              </a:r>
              <a:r>
                <a:rPr lang="ko-KR" altLang="en-US" dirty="0">
                  <a:solidFill>
                    <a:schemeClr val="bg1"/>
                  </a:solidFill>
                </a:rPr>
                <a:t>초기에 설정한 </a:t>
              </a:r>
              <a:r>
                <a:rPr lang="en-US" altLang="ko-KR" dirty="0">
                  <a:solidFill>
                    <a:schemeClr val="bg1"/>
                  </a:solidFill>
                </a:rPr>
                <a:t>fps</a:t>
              </a:r>
              <a:r>
                <a:rPr lang="ko-KR" altLang="en-US" dirty="0">
                  <a:solidFill>
                    <a:schemeClr val="bg1"/>
                  </a:solidFill>
                </a:rPr>
                <a:t>값을 토대로 </a:t>
              </a:r>
              <a:r>
                <a:rPr lang="en-US" altLang="ko-KR" dirty="0" err="1">
                  <a:solidFill>
                    <a:schemeClr val="bg1"/>
                  </a:solidFill>
                </a:rPr>
                <a:t>screensw</a:t>
              </a:r>
              <a:r>
                <a:rPr lang="ko-KR" altLang="en-US" dirty="0">
                  <a:solidFill>
                    <a:schemeClr val="bg1"/>
                  </a:solidFill>
                </a:rPr>
                <a:t>를 </a:t>
              </a:r>
              <a:r>
                <a:rPr lang="en-US" altLang="ko-KR" dirty="0">
                  <a:solidFill>
                    <a:schemeClr val="bg1"/>
                  </a:solidFill>
                </a:rPr>
                <a:t>update</a:t>
              </a:r>
              <a:r>
                <a:rPr lang="ko-KR" altLang="en-US" dirty="0">
                  <a:solidFill>
                    <a:schemeClr val="bg1"/>
                  </a:solidFill>
                </a:rPr>
                <a:t>한다 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A0AC855-40C3-47F6-9A0D-64EA6A245C91}"/>
                </a:ext>
              </a:extLst>
            </p:cNvPr>
            <p:cNvSpPr txBox="1"/>
            <p:nvPr/>
          </p:nvSpPr>
          <p:spPr>
            <a:xfrm>
              <a:off x="3852000" y="4532830"/>
              <a:ext cx="21925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 Player</a:t>
              </a:r>
              <a:r>
                <a:rPr lang="ko-KR" altLang="en-US" dirty="0">
                  <a:solidFill>
                    <a:schemeClr val="bg1"/>
                  </a:solidFill>
                </a:rPr>
                <a:t>를 그려준다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C3C4B6A-4E65-4B11-A8FA-2EC554E522CC}"/>
              </a:ext>
            </a:extLst>
          </p:cNvPr>
          <p:cNvGrpSpPr/>
          <p:nvPr/>
        </p:nvGrpSpPr>
        <p:grpSpPr>
          <a:xfrm>
            <a:off x="300313" y="1606685"/>
            <a:ext cx="8487935" cy="4788719"/>
            <a:chOff x="235550" y="1557000"/>
            <a:chExt cx="8663529" cy="5112000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5A8397EA-D6D5-4430-8CD7-77470E3FF1EB}"/>
                </a:ext>
              </a:extLst>
            </p:cNvPr>
            <p:cNvGrpSpPr/>
            <p:nvPr/>
          </p:nvGrpSpPr>
          <p:grpSpPr>
            <a:xfrm>
              <a:off x="235550" y="1557000"/>
              <a:ext cx="8663529" cy="5112000"/>
              <a:chOff x="235550" y="1557000"/>
              <a:chExt cx="8663529" cy="5112000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205AFD14-EEA4-4C3D-A5D6-54AFA227A284}"/>
                  </a:ext>
                </a:extLst>
              </p:cNvPr>
              <p:cNvSpPr/>
              <p:nvPr/>
            </p:nvSpPr>
            <p:spPr>
              <a:xfrm>
                <a:off x="235550" y="1557000"/>
                <a:ext cx="8663529" cy="511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C48676FC-F561-4D3E-AB78-32A523A31D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4000" y="1701000"/>
                <a:ext cx="5904000" cy="4729548"/>
              </a:xfrm>
              <a:prstGeom prst="rect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7057D30-FDD0-4119-8FC9-D8F816A222D8}"/>
                  </a:ext>
                </a:extLst>
              </p:cNvPr>
              <p:cNvSpPr txBox="1"/>
              <p:nvPr/>
            </p:nvSpPr>
            <p:spPr>
              <a:xfrm>
                <a:off x="3619814" y="5943717"/>
                <a:ext cx="498559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bg1"/>
                    </a:solidFill>
                  </a:rPr>
                  <a:t>현재 돌고있는 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while 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안에서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 for loop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에 진입한다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.</a:t>
                </a:r>
              </a:p>
              <a:p>
                <a:r>
                  <a:rPr lang="ko-KR" altLang="en-US" dirty="0">
                    <a:solidFill>
                      <a:schemeClr val="bg1"/>
                    </a:solidFill>
                  </a:rPr>
                  <a:t>게임 처리를 주로 다룬다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. 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7C71895E-EA86-4274-84D3-4479DF7D6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480796" y="1717299"/>
              <a:ext cx="3304698" cy="3960000"/>
            </a:xfrm>
            <a:prstGeom prst="rect">
              <a:avLst/>
            </a:prstGeom>
          </p:spPr>
        </p:pic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F7F417C-66F1-4178-B0BC-79B858C9E6D3}"/>
              </a:ext>
            </a:extLst>
          </p:cNvPr>
          <p:cNvGrpSpPr/>
          <p:nvPr/>
        </p:nvGrpSpPr>
        <p:grpSpPr>
          <a:xfrm>
            <a:off x="322451" y="1606686"/>
            <a:ext cx="8471515" cy="4999372"/>
            <a:chOff x="235550" y="1556313"/>
            <a:chExt cx="8663529" cy="5112687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743AA74-0E47-4DE4-9739-F72CC6B0872E}"/>
                </a:ext>
              </a:extLst>
            </p:cNvPr>
            <p:cNvSpPr/>
            <p:nvPr/>
          </p:nvSpPr>
          <p:spPr>
            <a:xfrm>
              <a:off x="235550" y="1557000"/>
              <a:ext cx="8663529" cy="511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6427BEA4-DBDF-4E78-B9F3-BC5A27B8BB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553334" y="3230475"/>
              <a:ext cx="4362450" cy="3438525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11D140DB-0DCD-4F47-90A6-94FBB085B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554995" y="1556313"/>
              <a:ext cx="2948225" cy="1872687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B94F6D94-91D9-4B42-B49E-FEE8833B2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4921" y="1557000"/>
              <a:ext cx="3310074" cy="3951114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E90A8EC-E62A-4E71-9B27-031CF8BD8127}"/>
                </a:ext>
              </a:extLst>
            </p:cNvPr>
            <p:cNvSpPr txBox="1"/>
            <p:nvPr/>
          </p:nvSpPr>
          <p:spPr>
            <a:xfrm>
              <a:off x="290365" y="5877000"/>
              <a:ext cx="62128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안에 있는 </a:t>
              </a:r>
              <a:r>
                <a:rPr lang="en-US" altLang="ko-KR" dirty="0">
                  <a:solidFill>
                    <a:schemeClr val="bg1"/>
                  </a:solidFill>
                </a:rPr>
                <a:t>for loop</a:t>
              </a:r>
              <a:r>
                <a:rPr lang="ko-KR" altLang="en-US" dirty="0">
                  <a:solidFill>
                    <a:schemeClr val="bg1"/>
                  </a:solidFill>
                </a:rPr>
                <a:t>을 나와서는 실제 </a:t>
              </a:r>
              <a:r>
                <a:rPr lang="en-US" altLang="ko-KR" dirty="0">
                  <a:solidFill>
                    <a:schemeClr val="bg1"/>
                  </a:solidFill>
                </a:rPr>
                <a:t>player</a:t>
              </a:r>
              <a:r>
                <a:rPr lang="ko-KR" altLang="en-US" dirty="0">
                  <a:solidFill>
                    <a:schemeClr val="bg1"/>
                  </a:solidFill>
                </a:rPr>
                <a:t>를 움직이게 하고</a:t>
              </a:r>
              <a:r>
                <a:rPr lang="en-US" altLang="ko-KR" dirty="0">
                  <a:solidFill>
                    <a:schemeClr val="bg1"/>
                  </a:solidFill>
                </a:rPr>
                <a:t>,</a:t>
              </a:r>
            </a:p>
            <a:p>
              <a:r>
                <a:rPr lang="ko-KR" altLang="en-US" dirty="0">
                  <a:solidFill>
                    <a:schemeClr val="bg1"/>
                  </a:solidFill>
                </a:rPr>
                <a:t>체력이 </a:t>
              </a:r>
              <a:r>
                <a:rPr lang="en-US" altLang="ko-KR" dirty="0">
                  <a:solidFill>
                    <a:schemeClr val="bg1"/>
                  </a:solidFill>
                </a:rPr>
                <a:t>0</a:t>
              </a:r>
              <a:r>
                <a:rPr lang="ko-KR" altLang="en-US" dirty="0">
                  <a:solidFill>
                    <a:schemeClr val="bg1"/>
                  </a:solidFill>
                </a:rPr>
                <a:t>이 되는 </a:t>
              </a:r>
              <a:r>
                <a:rPr lang="en-US" altLang="ko-KR" dirty="0">
                  <a:solidFill>
                    <a:schemeClr val="bg1"/>
                  </a:solidFill>
                </a:rPr>
                <a:t>player</a:t>
              </a:r>
              <a:r>
                <a:rPr lang="ko-KR" altLang="en-US" dirty="0">
                  <a:solidFill>
                    <a:schemeClr val="bg1"/>
                  </a:solidFill>
                </a:rPr>
                <a:t>가 있다면</a:t>
              </a:r>
              <a:r>
                <a:rPr lang="en-US" altLang="ko-KR" dirty="0">
                  <a:solidFill>
                    <a:schemeClr val="bg1"/>
                  </a:solidFill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</a:rPr>
                <a:t>승패를 판단하고 표시한다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469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53E5039-A296-4700-8750-50DCC444A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B2E964A6-FFBF-401E-8DB6-B9595D9B77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ko-KR" altLang="en-US" sz="1400" b="1"/>
              <a:t>시연 동영상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F62DB81C-E991-4D78-B17F-4AD927230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pic>
        <p:nvPicPr>
          <p:cNvPr id="8" name="20191218_221210_Trim">
            <a:hlinkClick r:id="" action="ppaction://media"/>
            <a:extLst>
              <a:ext uri="{FF2B5EF4-FFF2-40B4-BE49-F238E27FC236}">
                <a16:creationId xmlns:a16="http://schemas.microsoft.com/office/drawing/2014/main" id="{CFCFFA1E-9E87-4B86-A422-506C414836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000" y="1618230"/>
            <a:ext cx="8516215" cy="479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553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81E7B41-9DBC-4559-B40A-6DAAE40D8016}"/>
              </a:ext>
            </a:extLst>
          </p:cNvPr>
          <p:cNvSpPr txBox="1"/>
          <p:nvPr/>
        </p:nvSpPr>
        <p:spPr>
          <a:xfrm>
            <a:off x="3601734" y="3136612"/>
            <a:ext cx="19405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Thank You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73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배달의민족 한나"/>
        <a:ea typeface="배달의민족 한나"/>
        <a:cs typeface=""/>
      </a:majorFont>
      <a:minorFont>
        <a:latin typeface="배달의민족 한나"/>
        <a:ea typeface="배달의민족 한나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1612</TotalTime>
  <Words>318</Words>
  <Application>Microsoft Office PowerPoint</Application>
  <PresentationFormat>화면 슬라이드 쇼(4:3)</PresentationFormat>
  <Paragraphs>75</Paragraphs>
  <Slides>8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배달의민족 한나</vt:lpstr>
      <vt:lpstr>맑은 고딕</vt:lpstr>
      <vt:lpstr>Arial</vt:lpstr>
      <vt:lpstr>Office 테마</vt:lpstr>
      <vt:lpstr>Software project 2 AD project</vt:lpstr>
      <vt:lpstr>PowerPoint 프레젠테이션</vt:lpstr>
      <vt:lpstr>Rabbit Hood</vt:lpstr>
      <vt:lpstr>Rabbit Hood</vt:lpstr>
      <vt:lpstr>Rabbit Hood</vt:lpstr>
      <vt:lpstr>Rabbit Hood</vt:lpstr>
      <vt:lpstr>Rabbit Hood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준호 오</cp:lastModifiedBy>
  <cp:revision>93</cp:revision>
  <dcterms:created xsi:type="dcterms:W3CDTF">2015-06-25T00:21:41Z</dcterms:created>
  <dcterms:modified xsi:type="dcterms:W3CDTF">2019-12-18T06:33:50Z</dcterms:modified>
</cp:coreProperties>
</file>

<file path=docProps/thumbnail.jpeg>
</file>